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4" r:id="rId17"/>
    <p:sldId id="271" r:id="rId18"/>
    <p:sldId id="272" r:id="rId19"/>
    <p:sldId id="276" r:id="rId20"/>
    <p:sldId id="277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8A24B-B234-46F9-AD51-521226AE164E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4EEB-51B5-4283-BDE1-0B3F40F65D8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1708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r>
              <a:rPr lang="ru-RU" dirty="0" err="1"/>
              <a:t>Каква</a:t>
            </a:r>
            <a:r>
              <a:rPr lang="ru-RU" dirty="0"/>
              <a:t> е </a:t>
            </a:r>
            <a:r>
              <a:rPr lang="ru-RU" dirty="0" err="1"/>
              <a:t>целта</a:t>
            </a:r>
            <a:r>
              <a:rPr lang="ru-RU" dirty="0"/>
              <a:t> на </a:t>
            </a:r>
            <a:r>
              <a:rPr lang="ru-RU" dirty="0" err="1"/>
              <a:t>играта</a:t>
            </a:r>
            <a:r>
              <a:rPr lang="ru-RU" dirty="0"/>
              <a:t>, </a:t>
            </a:r>
            <a:r>
              <a:rPr lang="ru-RU" dirty="0" err="1"/>
              <a:t>защо</a:t>
            </a:r>
            <a:r>
              <a:rPr lang="ru-RU" dirty="0"/>
              <a:t> е </a:t>
            </a:r>
            <a:r>
              <a:rPr lang="ru-RU" dirty="0" err="1"/>
              <a:t>направена</a:t>
            </a:r>
            <a:r>
              <a:rPr lang="ru-RU" dirty="0"/>
              <a:t> служи </a:t>
            </a:r>
            <a:r>
              <a:rPr lang="ru-RU" dirty="0" err="1"/>
              <a:t>като</a:t>
            </a:r>
            <a:r>
              <a:rPr lang="ru-RU" dirty="0"/>
              <a:t> база </a:t>
            </a:r>
          </a:p>
          <a:p>
            <a:r>
              <a:rPr lang="ru-RU" dirty="0" err="1"/>
              <a:t>направена</a:t>
            </a:r>
            <a:r>
              <a:rPr lang="ru-RU" dirty="0"/>
              <a:t> псевдо 3д с рай кастинг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2817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</a:t>
            </a:r>
            <a:r>
              <a:rPr lang="ru-RU" dirty="0" err="1"/>
              <a:t>селдващите</a:t>
            </a:r>
            <a:r>
              <a:rPr lang="ru-RU" dirty="0"/>
              <a:t> </a:t>
            </a:r>
            <a:r>
              <a:rPr lang="ru-RU" dirty="0" err="1"/>
              <a:t>слайдове</a:t>
            </a:r>
            <a:r>
              <a:rPr lang="ru-RU" dirty="0"/>
              <a:t> </a:t>
            </a:r>
            <a:r>
              <a:rPr lang="ru-RU" dirty="0" err="1"/>
              <a:t>хоризонталс</a:t>
            </a:r>
            <a:r>
              <a:rPr lang="ru-RU" dirty="0"/>
              <a:t> им </a:t>
            </a:r>
            <a:r>
              <a:rPr lang="ru-RU" dirty="0" err="1"/>
              <a:t>обясняваш</a:t>
            </a:r>
            <a:r>
              <a:rPr lang="ru-RU" dirty="0"/>
              <a:t> по </a:t>
            </a:r>
            <a:r>
              <a:rPr lang="ru-RU" dirty="0" err="1"/>
              <a:t>картинката</a:t>
            </a:r>
            <a:r>
              <a:rPr lang="ru-RU" dirty="0"/>
              <a:t> и то слабо... </a:t>
            </a:r>
            <a:r>
              <a:rPr lang="ru-RU" dirty="0" err="1"/>
              <a:t>смис</a:t>
            </a:r>
            <a:r>
              <a:rPr lang="ru-RU" dirty="0"/>
              <a:t> от горе от горе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98646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</a:t>
            </a:r>
            <a:r>
              <a:rPr lang="ru-RU" dirty="0" err="1"/>
              <a:t>селдващите</a:t>
            </a:r>
            <a:r>
              <a:rPr lang="ru-RU" dirty="0"/>
              <a:t> </a:t>
            </a:r>
            <a:r>
              <a:rPr lang="ru-RU" dirty="0" err="1"/>
              <a:t>слайдове</a:t>
            </a:r>
            <a:r>
              <a:rPr lang="ru-RU" dirty="0"/>
              <a:t> </a:t>
            </a:r>
            <a:r>
              <a:rPr lang="ru-RU" dirty="0" err="1"/>
              <a:t>хоризонталс</a:t>
            </a:r>
            <a:r>
              <a:rPr lang="ru-RU" dirty="0"/>
              <a:t> им </a:t>
            </a:r>
            <a:r>
              <a:rPr lang="ru-RU" dirty="0" err="1"/>
              <a:t>обясняваш</a:t>
            </a:r>
            <a:r>
              <a:rPr lang="ru-RU" dirty="0"/>
              <a:t> по </a:t>
            </a:r>
            <a:r>
              <a:rPr lang="ru-RU" dirty="0" err="1"/>
              <a:t>картинката</a:t>
            </a:r>
            <a:r>
              <a:rPr lang="ru-RU" dirty="0"/>
              <a:t> и то слабо... </a:t>
            </a:r>
            <a:r>
              <a:rPr lang="ru-RU" dirty="0" err="1"/>
              <a:t>смис</a:t>
            </a:r>
            <a:r>
              <a:rPr lang="ru-RU" dirty="0"/>
              <a:t> от горе от горе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6079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</a:t>
            </a:r>
            <a:r>
              <a:rPr lang="ru-RU" dirty="0" err="1"/>
              <a:t>селдващите</a:t>
            </a:r>
            <a:r>
              <a:rPr lang="ru-RU" dirty="0"/>
              <a:t> </a:t>
            </a:r>
            <a:r>
              <a:rPr lang="ru-RU" dirty="0" err="1"/>
              <a:t>слайдове</a:t>
            </a:r>
            <a:r>
              <a:rPr lang="ru-RU" dirty="0"/>
              <a:t> </a:t>
            </a:r>
            <a:r>
              <a:rPr lang="ru-RU" dirty="0" err="1"/>
              <a:t>хоризонталс</a:t>
            </a:r>
            <a:r>
              <a:rPr lang="ru-RU" dirty="0"/>
              <a:t> им </a:t>
            </a:r>
            <a:r>
              <a:rPr lang="ru-RU" dirty="0" err="1"/>
              <a:t>обясняваш</a:t>
            </a:r>
            <a:r>
              <a:rPr lang="ru-RU" dirty="0"/>
              <a:t> по </a:t>
            </a:r>
            <a:r>
              <a:rPr lang="ru-RU" dirty="0" err="1"/>
              <a:t>картинката</a:t>
            </a:r>
            <a:r>
              <a:rPr lang="ru-RU" dirty="0"/>
              <a:t> и то слабо... </a:t>
            </a:r>
            <a:r>
              <a:rPr lang="ru-RU" dirty="0" err="1"/>
              <a:t>смис</a:t>
            </a:r>
            <a:r>
              <a:rPr lang="ru-RU" dirty="0"/>
              <a:t> от горе от горе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1015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По картинката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710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По картинката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48044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При 4 те различни случая какво имаме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3094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Какво получаваме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4336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7481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Дефиниция - </a:t>
            </a:r>
            <a:r>
              <a:rPr lang="ru-RU" dirty="0" err="1"/>
              <a:t>какво</a:t>
            </a:r>
            <a:r>
              <a:rPr lang="ru-RU" dirty="0"/>
              <a:t> е </a:t>
            </a:r>
            <a:r>
              <a:rPr lang="ru-RU" dirty="0" err="1"/>
              <a:t>рейкастинг</a:t>
            </a:r>
            <a:r>
              <a:rPr lang="ru-RU" dirty="0"/>
              <a:t>, </a:t>
            </a:r>
            <a:r>
              <a:rPr lang="ru-RU" dirty="0" err="1"/>
              <a:t>обясняваш</a:t>
            </a:r>
            <a:r>
              <a:rPr lang="ru-RU" dirty="0"/>
              <a:t> че </a:t>
            </a:r>
            <a:r>
              <a:rPr lang="ru-RU" dirty="0" err="1"/>
              <a:t>реално</a:t>
            </a:r>
            <a:r>
              <a:rPr lang="ru-RU" dirty="0"/>
              <a:t> е вектор или </a:t>
            </a:r>
            <a:r>
              <a:rPr lang="ru-RU" dirty="0" err="1"/>
              <a:t>лъч</a:t>
            </a:r>
            <a:r>
              <a:rPr lang="ru-RU" dirty="0"/>
              <a:t> </a:t>
            </a:r>
            <a:r>
              <a:rPr lang="ru-RU" dirty="0" err="1"/>
              <a:t>който</a:t>
            </a:r>
            <a:r>
              <a:rPr lang="ru-RU" dirty="0"/>
              <a:t> </a:t>
            </a:r>
            <a:r>
              <a:rPr lang="ru-RU" dirty="0" err="1"/>
              <a:t>пускаме</a:t>
            </a:r>
            <a:r>
              <a:rPr lang="ru-RU" dirty="0"/>
              <a:t> от даден </a:t>
            </a:r>
            <a:r>
              <a:rPr lang="ru-RU" dirty="0" err="1"/>
              <a:t>обект</a:t>
            </a:r>
            <a:r>
              <a:rPr lang="ru-RU" dirty="0"/>
              <a:t> за да </a:t>
            </a:r>
            <a:r>
              <a:rPr lang="ru-RU" dirty="0" err="1"/>
              <a:t>немрим</a:t>
            </a:r>
            <a:r>
              <a:rPr lang="ru-RU" dirty="0"/>
              <a:t> </a:t>
            </a:r>
            <a:r>
              <a:rPr lang="ru-RU" dirty="0" err="1"/>
              <a:t>разстоянието</a:t>
            </a:r>
            <a:r>
              <a:rPr lang="ru-RU" dirty="0"/>
              <a:t> до друг даден </a:t>
            </a:r>
            <a:r>
              <a:rPr lang="ru-RU" dirty="0" err="1"/>
              <a:t>обект</a:t>
            </a:r>
            <a:r>
              <a:rPr lang="ru-RU" dirty="0"/>
              <a:t>.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това</a:t>
            </a:r>
            <a:r>
              <a:rPr lang="ru-RU" dirty="0"/>
              <a:t> е най- </a:t>
            </a:r>
            <a:r>
              <a:rPr lang="ru-RU" dirty="0" err="1"/>
              <a:t>простия</a:t>
            </a:r>
            <a:r>
              <a:rPr lang="ru-RU" dirty="0"/>
              <a:t> </a:t>
            </a:r>
            <a:r>
              <a:rPr lang="ru-RU" dirty="0" err="1"/>
              <a:t>алгоритъм</a:t>
            </a:r>
            <a:r>
              <a:rPr lang="ru-RU" dirty="0"/>
              <a:t> в </a:t>
            </a:r>
            <a:r>
              <a:rPr lang="ru-RU" dirty="0" err="1"/>
              <a:t>графичната</a:t>
            </a:r>
            <a:r>
              <a:rPr lang="ru-RU" dirty="0"/>
              <a:t> теория.</a:t>
            </a:r>
          </a:p>
          <a:p>
            <a:endParaRPr lang="ru-RU" dirty="0"/>
          </a:p>
          <a:p>
            <a:r>
              <a:rPr lang="ru-RU" dirty="0" err="1"/>
              <a:t>Модерно</a:t>
            </a:r>
            <a:r>
              <a:rPr lang="ru-RU" dirty="0"/>
              <a:t> </a:t>
            </a:r>
            <a:r>
              <a:rPr lang="ru-RU" dirty="0" err="1"/>
              <a:t>проложения</a:t>
            </a:r>
            <a:r>
              <a:rPr lang="ru-RU" dirty="0"/>
              <a:t> - за </a:t>
            </a:r>
            <a:r>
              <a:rPr lang="ru-RU" dirty="0" err="1"/>
              <a:t>куршуми</a:t>
            </a:r>
            <a:r>
              <a:rPr lang="ru-RU" dirty="0"/>
              <a:t>, </a:t>
            </a:r>
            <a:r>
              <a:rPr lang="ru-RU" dirty="0" err="1"/>
              <a:t>засичане</a:t>
            </a:r>
            <a:r>
              <a:rPr lang="ru-RU" dirty="0"/>
              <a:t> на </a:t>
            </a:r>
            <a:r>
              <a:rPr lang="ru-RU" dirty="0" err="1"/>
              <a:t>обекти</a:t>
            </a:r>
            <a:r>
              <a:rPr lang="ru-RU" dirty="0"/>
              <a:t>, </a:t>
            </a:r>
            <a:r>
              <a:rPr lang="ru-RU" dirty="0" err="1"/>
              <a:t>фенерчета</a:t>
            </a:r>
            <a:r>
              <a:rPr lang="ru-RU" dirty="0"/>
              <a:t> и прочие.</a:t>
            </a:r>
          </a:p>
          <a:p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доста</a:t>
            </a:r>
            <a:r>
              <a:rPr lang="ru-RU" dirty="0"/>
              <a:t> приложения </a:t>
            </a:r>
            <a:r>
              <a:rPr lang="ru-RU" dirty="0" err="1"/>
              <a:t>защото</a:t>
            </a:r>
            <a:r>
              <a:rPr lang="ru-RU" dirty="0"/>
              <a:t> е </a:t>
            </a:r>
            <a:r>
              <a:rPr lang="ru-RU" dirty="0" err="1"/>
              <a:t>доста</a:t>
            </a:r>
            <a:r>
              <a:rPr lang="ru-RU" dirty="0"/>
              <a:t> </a:t>
            </a:r>
            <a:r>
              <a:rPr lang="ru-RU" dirty="0" err="1"/>
              <a:t>елементарен</a:t>
            </a:r>
            <a:r>
              <a:rPr lang="ru-RU" dirty="0"/>
              <a:t> и </a:t>
            </a:r>
            <a:r>
              <a:rPr lang="ru-RU" dirty="0" err="1"/>
              <a:t>бърз</a:t>
            </a:r>
            <a:endParaRPr lang="en-US" dirty="0"/>
          </a:p>
          <a:p>
            <a:r>
              <a:rPr lang="ru-RU" dirty="0"/>
              <a:t>Приложение в </a:t>
            </a:r>
            <a:r>
              <a:rPr lang="ru-RU" dirty="0" err="1"/>
              <a:t>нашия</a:t>
            </a:r>
            <a:r>
              <a:rPr lang="ru-RU" dirty="0"/>
              <a:t> проект- </a:t>
            </a:r>
          </a:p>
          <a:p>
            <a:endParaRPr lang="ru-RU" dirty="0"/>
          </a:p>
          <a:p>
            <a:r>
              <a:rPr lang="ru-RU" dirty="0" err="1"/>
              <a:t>използва</a:t>
            </a:r>
            <a:r>
              <a:rPr lang="ru-RU" dirty="0"/>
              <a:t> се един вид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game</a:t>
            </a:r>
            <a:r>
              <a:rPr lang="ru-RU" dirty="0"/>
              <a:t> </a:t>
            </a:r>
            <a:r>
              <a:rPr lang="ru-RU" dirty="0" err="1"/>
              <a:t>engine</a:t>
            </a:r>
            <a:r>
              <a:rPr lang="ru-RU" dirty="0"/>
              <a:t>. </a:t>
            </a:r>
            <a:r>
              <a:rPr lang="ru-RU" dirty="0" err="1"/>
              <a:t>Ние</a:t>
            </a:r>
            <a:r>
              <a:rPr lang="ru-RU" dirty="0"/>
              <a:t> не </a:t>
            </a:r>
            <a:r>
              <a:rPr lang="ru-RU" dirty="0" err="1"/>
              <a:t>пускаме</a:t>
            </a:r>
            <a:r>
              <a:rPr lang="ru-RU" dirty="0"/>
              <a:t> един </a:t>
            </a:r>
            <a:r>
              <a:rPr lang="ru-RU" dirty="0" err="1"/>
              <a:t>лъч</a:t>
            </a:r>
            <a:r>
              <a:rPr lang="ru-RU" dirty="0"/>
              <a:t> а </a:t>
            </a:r>
            <a:r>
              <a:rPr lang="ru-RU" dirty="0" err="1"/>
              <a:t>пускаме</a:t>
            </a:r>
            <a:r>
              <a:rPr lang="ru-RU" dirty="0"/>
              <a:t> много </a:t>
            </a:r>
            <a:r>
              <a:rPr lang="ru-RU" dirty="0" err="1"/>
              <a:t>лъчи</a:t>
            </a:r>
            <a:r>
              <a:rPr lang="ru-RU" dirty="0"/>
              <a:t> за да знаем </a:t>
            </a:r>
            <a:r>
              <a:rPr lang="ru-RU" dirty="0" err="1"/>
              <a:t>къде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</a:t>
            </a:r>
            <a:r>
              <a:rPr lang="ru-RU" dirty="0" err="1"/>
              <a:t>обектите</a:t>
            </a:r>
            <a:r>
              <a:rPr lang="ru-RU" dirty="0"/>
              <a:t>, </a:t>
            </a:r>
            <a:r>
              <a:rPr lang="ru-RU" dirty="0" err="1"/>
              <a:t>разстоянието</a:t>
            </a:r>
            <a:r>
              <a:rPr lang="ru-RU" dirty="0"/>
              <a:t> до </a:t>
            </a:r>
            <a:r>
              <a:rPr lang="ru-RU" dirty="0" err="1"/>
              <a:t>обектите</a:t>
            </a:r>
            <a:r>
              <a:rPr lang="ru-RU" dirty="0"/>
              <a:t> </a:t>
            </a:r>
            <a:r>
              <a:rPr lang="ru-RU" dirty="0" err="1"/>
              <a:t>спрямо</a:t>
            </a:r>
            <a:r>
              <a:rPr lang="ru-RU" dirty="0"/>
              <a:t> </a:t>
            </a:r>
            <a:r>
              <a:rPr lang="ru-RU" dirty="0" err="1"/>
              <a:t>нашия</a:t>
            </a:r>
            <a:r>
              <a:rPr lang="ru-RU" dirty="0"/>
              <a:t> </a:t>
            </a:r>
            <a:r>
              <a:rPr lang="ru-RU" dirty="0" err="1"/>
              <a:t>играч</a:t>
            </a:r>
            <a:r>
              <a:rPr lang="ru-RU" dirty="0"/>
              <a:t> Като тук </a:t>
            </a:r>
            <a:r>
              <a:rPr lang="ru-RU" dirty="0" err="1"/>
              <a:t>говориме</a:t>
            </a:r>
            <a:r>
              <a:rPr lang="ru-RU" dirty="0"/>
              <a:t> само и </a:t>
            </a:r>
            <a:r>
              <a:rPr lang="ru-RU" dirty="0" err="1"/>
              <a:t>единствено</a:t>
            </a:r>
            <a:r>
              <a:rPr lang="ru-RU" dirty="0"/>
              <a:t> за </a:t>
            </a:r>
            <a:r>
              <a:rPr lang="ru-RU" dirty="0" err="1"/>
              <a:t>картата</a:t>
            </a:r>
            <a:r>
              <a:rPr lang="ru-RU" dirty="0"/>
              <a:t>. в последствие вече </a:t>
            </a:r>
            <a:r>
              <a:rPr lang="ru-RU" dirty="0" err="1"/>
              <a:t>слагаме</a:t>
            </a:r>
            <a:r>
              <a:rPr lang="ru-RU" dirty="0"/>
              <a:t> и </a:t>
            </a:r>
            <a:r>
              <a:rPr lang="ru-RU" dirty="0" err="1"/>
              <a:t>тексурите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31533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Малко </a:t>
            </a:r>
            <a:r>
              <a:rPr lang="ru-RU" dirty="0" err="1"/>
              <a:t>думи</a:t>
            </a:r>
            <a:r>
              <a:rPr lang="ru-RU" dirty="0"/>
              <a:t> за </a:t>
            </a:r>
            <a:r>
              <a:rPr lang="ru-RU" dirty="0" err="1"/>
              <a:t>дда</a:t>
            </a:r>
            <a:r>
              <a:rPr lang="ru-RU" dirty="0"/>
              <a:t> </a:t>
            </a:r>
            <a:r>
              <a:rPr lang="ru-RU" dirty="0" err="1"/>
              <a:t>алгоритъма</a:t>
            </a:r>
            <a:r>
              <a:rPr lang="ru-RU" dirty="0"/>
              <a:t>, </a:t>
            </a:r>
            <a:r>
              <a:rPr lang="ru-RU" dirty="0" err="1"/>
              <a:t>защо</a:t>
            </a:r>
            <a:r>
              <a:rPr lang="ru-RU" dirty="0"/>
              <a:t> ни е полезен. Примерно </a:t>
            </a:r>
            <a:r>
              <a:rPr lang="ru-RU" dirty="0" err="1"/>
              <a:t>ние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пуснем</a:t>
            </a:r>
            <a:r>
              <a:rPr lang="ru-RU" dirty="0"/>
              <a:t> 300 </a:t>
            </a:r>
            <a:r>
              <a:rPr lang="ru-RU" dirty="0" err="1"/>
              <a:t>лъча</a:t>
            </a:r>
            <a:r>
              <a:rPr lang="ru-RU" dirty="0"/>
              <a:t> от </a:t>
            </a:r>
            <a:r>
              <a:rPr lang="ru-RU" dirty="0" err="1"/>
              <a:t>играча</a:t>
            </a:r>
            <a:r>
              <a:rPr lang="ru-RU" dirty="0"/>
              <a:t> и </a:t>
            </a:r>
            <a:r>
              <a:rPr lang="ru-RU" dirty="0" err="1"/>
              <a:t>ако</a:t>
            </a:r>
            <a:r>
              <a:rPr lang="ru-RU" dirty="0"/>
              <a:t> </a:t>
            </a:r>
            <a:r>
              <a:rPr lang="ru-RU" dirty="0" err="1"/>
              <a:t>трябва</a:t>
            </a:r>
            <a:r>
              <a:rPr lang="ru-RU" dirty="0"/>
              <a:t> да </a:t>
            </a:r>
            <a:r>
              <a:rPr lang="ru-RU" dirty="0" err="1"/>
              <a:t>смятаме</a:t>
            </a:r>
            <a:r>
              <a:rPr lang="ru-RU" dirty="0"/>
              <a:t> </a:t>
            </a:r>
            <a:r>
              <a:rPr lang="ru-RU" dirty="0" err="1"/>
              <a:t>всеки</a:t>
            </a:r>
            <a:r>
              <a:rPr lang="ru-RU" dirty="0"/>
              <a:t> </a:t>
            </a:r>
            <a:r>
              <a:rPr lang="ru-RU" dirty="0" err="1"/>
              <a:t>път</a:t>
            </a:r>
            <a:r>
              <a:rPr lang="ru-RU" dirty="0"/>
              <a:t> </a:t>
            </a:r>
            <a:r>
              <a:rPr lang="ru-RU" dirty="0" err="1"/>
              <a:t>малко</a:t>
            </a:r>
            <a:r>
              <a:rPr lang="ru-RU" dirty="0"/>
              <a:t> </a:t>
            </a:r>
            <a:r>
              <a:rPr lang="ru-RU" dirty="0" err="1"/>
              <a:t>разстояние</a:t>
            </a:r>
            <a:r>
              <a:rPr lang="ru-RU" dirty="0"/>
              <a:t>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изчисления</a:t>
            </a:r>
            <a:r>
              <a:rPr lang="ru-RU" dirty="0"/>
              <a:t> е </a:t>
            </a:r>
            <a:r>
              <a:rPr lang="ru-RU" dirty="0" err="1"/>
              <a:t>хаби</a:t>
            </a:r>
            <a:r>
              <a:rPr lang="ru-RU" dirty="0"/>
              <a:t> </a:t>
            </a:r>
            <a:r>
              <a:rPr lang="ru-RU" dirty="0" err="1"/>
              <a:t>доста</a:t>
            </a:r>
            <a:r>
              <a:rPr lang="ru-RU" dirty="0"/>
              <a:t> </a:t>
            </a:r>
            <a:r>
              <a:rPr lang="ru-RU" dirty="0" err="1"/>
              <a:t>ресурси</a:t>
            </a:r>
            <a:r>
              <a:rPr lang="ru-RU" dirty="0"/>
              <a:t>. За </a:t>
            </a:r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ние</a:t>
            </a:r>
            <a:r>
              <a:rPr lang="ru-RU" dirty="0"/>
              <a:t> се </a:t>
            </a:r>
            <a:r>
              <a:rPr lang="ru-RU" dirty="0" err="1"/>
              <a:t>възползваме</a:t>
            </a:r>
            <a:r>
              <a:rPr lang="ru-RU" dirty="0"/>
              <a:t> от </a:t>
            </a:r>
            <a:r>
              <a:rPr lang="ru-RU" dirty="0" err="1"/>
              <a:t>това</a:t>
            </a:r>
            <a:r>
              <a:rPr lang="ru-RU" dirty="0"/>
              <a:t> че имаме </a:t>
            </a:r>
            <a:r>
              <a:rPr lang="ru-RU" dirty="0" err="1"/>
              <a:t>картата</a:t>
            </a:r>
            <a:r>
              <a:rPr lang="ru-RU" dirty="0"/>
              <a:t> ни е разделена на </a:t>
            </a:r>
            <a:r>
              <a:rPr lang="ru-RU" dirty="0" err="1"/>
              <a:t>квадрадчета</a:t>
            </a:r>
            <a:r>
              <a:rPr lang="ru-RU" dirty="0"/>
              <a:t>.</a:t>
            </a:r>
            <a:endParaRPr lang="en-US" dirty="0"/>
          </a:p>
          <a:p>
            <a:r>
              <a:rPr lang="ru-RU" dirty="0"/>
              <a:t>Само </a:t>
            </a:r>
            <a:r>
              <a:rPr lang="ru-RU" dirty="0" err="1"/>
              <a:t>обясняваме</a:t>
            </a:r>
            <a:r>
              <a:rPr lang="ru-RU" dirty="0"/>
              <a:t> </a:t>
            </a:r>
            <a:r>
              <a:rPr lang="ru-RU" dirty="0" err="1"/>
              <a:t>малко</a:t>
            </a:r>
            <a:r>
              <a:rPr lang="ru-RU" dirty="0"/>
              <a:t> по </a:t>
            </a:r>
            <a:r>
              <a:rPr lang="ru-RU" dirty="0" err="1"/>
              <a:t>картинките</a:t>
            </a:r>
            <a:endParaRPr lang="ru-RU" dirty="0"/>
          </a:p>
          <a:p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което</a:t>
            </a:r>
            <a:r>
              <a:rPr lang="ru-RU" dirty="0"/>
              <a:t> </a:t>
            </a:r>
            <a:r>
              <a:rPr lang="ru-RU" dirty="0" err="1"/>
              <a:t>търсим</a:t>
            </a:r>
            <a:r>
              <a:rPr lang="ru-RU" dirty="0"/>
              <a:t>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хоризонталните</a:t>
            </a:r>
            <a:r>
              <a:rPr lang="ru-RU" dirty="0"/>
              <a:t> и </a:t>
            </a:r>
            <a:r>
              <a:rPr lang="ru-RU" dirty="0" err="1"/>
              <a:t>вертикалните</a:t>
            </a:r>
            <a:r>
              <a:rPr lang="ru-RU" dirty="0"/>
              <a:t> </a:t>
            </a:r>
            <a:r>
              <a:rPr lang="ru-RU" dirty="0" err="1"/>
              <a:t>страни</a:t>
            </a:r>
            <a:r>
              <a:rPr lang="ru-RU" dirty="0"/>
              <a:t> на квадрата.</a:t>
            </a:r>
          </a:p>
          <a:p>
            <a:r>
              <a:rPr lang="ru-RU" dirty="0"/>
              <a:t>И </a:t>
            </a:r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точката</a:t>
            </a:r>
            <a:r>
              <a:rPr lang="ru-RU" dirty="0"/>
              <a:t> ни се </a:t>
            </a:r>
            <a:r>
              <a:rPr lang="ru-RU" dirty="0" err="1"/>
              <a:t>намира</a:t>
            </a:r>
            <a:r>
              <a:rPr lang="ru-RU" dirty="0"/>
              <a:t> вече в </a:t>
            </a:r>
            <a:r>
              <a:rPr lang="ru-RU" dirty="0" err="1"/>
              <a:t>стената</a:t>
            </a:r>
            <a:r>
              <a:rPr lang="ru-RU" dirty="0"/>
              <a:t> </a:t>
            </a:r>
            <a:r>
              <a:rPr lang="ru-RU" dirty="0" err="1"/>
              <a:t>взимаме</a:t>
            </a:r>
            <a:r>
              <a:rPr lang="ru-RU" dirty="0"/>
              <a:t> </a:t>
            </a:r>
            <a:r>
              <a:rPr lang="ru-RU" dirty="0" err="1"/>
              <a:t>по-малката</a:t>
            </a:r>
            <a:r>
              <a:rPr lang="ru-RU" dirty="0"/>
              <a:t> от </a:t>
            </a:r>
            <a:r>
              <a:rPr lang="ru-RU" dirty="0" err="1"/>
              <a:t>разлиакта</a:t>
            </a:r>
            <a:r>
              <a:rPr lang="ru-RU" dirty="0"/>
              <a:t> им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9561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Обясняваш</a:t>
            </a:r>
            <a:r>
              <a:rPr lang="ru-RU" dirty="0"/>
              <a:t> </a:t>
            </a:r>
            <a:r>
              <a:rPr lang="ru-RU" dirty="0" err="1"/>
              <a:t>малко</a:t>
            </a:r>
            <a:r>
              <a:rPr lang="ru-RU" dirty="0"/>
              <a:t> </a:t>
            </a:r>
            <a:r>
              <a:rPr lang="ru-RU" dirty="0" err="1"/>
              <a:t>математиката</a:t>
            </a:r>
            <a:r>
              <a:rPr lang="ru-RU" dirty="0"/>
              <a:t> че синус косинус и тангенс </a:t>
            </a:r>
            <a:r>
              <a:rPr lang="ru-RU" dirty="0" err="1"/>
              <a:t>са</a:t>
            </a:r>
            <a:r>
              <a:rPr lang="ru-RU" dirty="0"/>
              <a:t> </a:t>
            </a:r>
            <a:r>
              <a:rPr lang="ru-RU" dirty="0" err="1"/>
              <a:t>основни</a:t>
            </a:r>
            <a:r>
              <a:rPr lang="ru-RU" dirty="0"/>
              <a:t> функции в </a:t>
            </a:r>
            <a:r>
              <a:rPr lang="ru-RU" dirty="0" err="1"/>
              <a:t>тригономертията</a:t>
            </a:r>
            <a:r>
              <a:rPr lang="ru-RU" dirty="0"/>
              <a:t> </a:t>
            </a:r>
          </a:p>
          <a:p>
            <a:r>
              <a:rPr lang="ru-RU" dirty="0" err="1"/>
              <a:t>като</a:t>
            </a:r>
            <a:r>
              <a:rPr lang="ru-RU" dirty="0"/>
              <a:t>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което</a:t>
            </a:r>
            <a:r>
              <a:rPr lang="ru-RU" dirty="0"/>
              <a:t> на нас ни </a:t>
            </a:r>
            <a:r>
              <a:rPr lang="ru-RU" dirty="0" err="1"/>
              <a:t>трябва</a:t>
            </a:r>
            <a:r>
              <a:rPr lang="ru-RU" dirty="0"/>
              <a:t> е </a:t>
            </a:r>
            <a:r>
              <a:rPr lang="ru-RU" dirty="0" err="1"/>
              <a:t>правоъгълен</a:t>
            </a:r>
            <a:r>
              <a:rPr lang="ru-RU" dirty="0"/>
              <a:t> </a:t>
            </a:r>
            <a:r>
              <a:rPr lang="ru-RU" dirty="0" err="1"/>
              <a:t>триъгълник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3595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Сега</a:t>
            </a:r>
            <a:r>
              <a:rPr lang="ru-RU" dirty="0"/>
              <a:t> </a:t>
            </a:r>
            <a:r>
              <a:rPr lang="ru-RU" dirty="0" err="1"/>
              <a:t>представяме</a:t>
            </a:r>
            <a:r>
              <a:rPr lang="ru-RU" dirty="0"/>
              <a:t> само за </a:t>
            </a:r>
            <a:r>
              <a:rPr lang="ru-RU" dirty="0" err="1"/>
              <a:t>вериткали</a:t>
            </a:r>
            <a:r>
              <a:rPr lang="ru-RU" dirty="0"/>
              <a:t>.</a:t>
            </a:r>
          </a:p>
          <a:p>
            <a:r>
              <a:rPr lang="ru-RU" dirty="0" err="1"/>
              <a:t>Обясняваш</a:t>
            </a:r>
            <a:r>
              <a:rPr lang="ru-RU" dirty="0"/>
              <a:t> им че </a:t>
            </a:r>
            <a:r>
              <a:rPr lang="ru-RU" dirty="0" err="1"/>
              <a:t>това</a:t>
            </a:r>
            <a:r>
              <a:rPr lang="ru-RU" dirty="0"/>
              <a:t> </a:t>
            </a:r>
            <a:r>
              <a:rPr lang="ru-RU" dirty="0" err="1"/>
              <a:t>реално</a:t>
            </a:r>
            <a:r>
              <a:rPr lang="ru-RU" dirty="0"/>
              <a:t> е </a:t>
            </a:r>
            <a:r>
              <a:rPr lang="ru-RU" dirty="0" err="1"/>
              <a:t>перфектния</a:t>
            </a:r>
            <a:r>
              <a:rPr lang="ru-RU" dirty="0"/>
              <a:t> </a:t>
            </a:r>
            <a:r>
              <a:rPr lang="ru-RU" dirty="0" err="1"/>
              <a:t>вариянт</a:t>
            </a:r>
            <a:r>
              <a:rPr lang="ru-RU" dirty="0"/>
              <a:t> кое </a:t>
            </a:r>
            <a:r>
              <a:rPr lang="ru-RU" dirty="0" err="1"/>
              <a:t>какво</a:t>
            </a:r>
            <a:r>
              <a:rPr lang="ru-RU" dirty="0"/>
              <a:t> е </a:t>
            </a:r>
            <a:r>
              <a:rPr lang="ru-RU" dirty="0" err="1"/>
              <a:t>защо</a:t>
            </a:r>
            <a:r>
              <a:rPr lang="ru-RU" dirty="0"/>
              <a:t> е </a:t>
            </a:r>
            <a:r>
              <a:rPr lang="ru-RU" dirty="0" err="1"/>
              <a:t>говориш</a:t>
            </a:r>
            <a:r>
              <a:rPr lang="ru-RU" dirty="0"/>
              <a:t> там </a:t>
            </a:r>
            <a:r>
              <a:rPr lang="ru-RU" dirty="0" err="1"/>
              <a:t>някво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за </a:t>
            </a:r>
            <a:r>
              <a:rPr lang="ru-RU" dirty="0" err="1"/>
              <a:t>това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После а </a:t>
            </a:r>
            <a:r>
              <a:rPr lang="ru-RU" dirty="0" err="1"/>
              <a:t>какво</a:t>
            </a:r>
            <a:r>
              <a:rPr lang="ru-RU" dirty="0"/>
              <a:t> правим </a:t>
            </a:r>
            <a:r>
              <a:rPr lang="ru-RU" dirty="0" err="1"/>
              <a:t>когато</a:t>
            </a:r>
            <a:r>
              <a:rPr lang="ru-RU" dirty="0"/>
              <a:t> </a:t>
            </a:r>
            <a:r>
              <a:rPr lang="ru-RU" dirty="0" err="1"/>
              <a:t>играчът</a:t>
            </a:r>
            <a:r>
              <a:rPr lang="ru-RU" dirty="0"/>
              <a:t> не е на края на </a:t>
            </a:r>
            <a:r>
              <a:rPr lang="ru-RU" dirty="0" err="1"/>
              <a:t>някой</a:t>
            </a:r>
            <a:r>
              <a:rPr lang="ru-RU" dirty="0"/>
              <a:t> мап тиле</a:t>
            </a:r>
          </a:p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9855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вертикали е косинус за </a:t>
            </a:r>
            <a:r>
              <a:rPr lang="ru-RU" dirty="0" err="1"/>
              <a:t>хоризонтали</a:t>
            </a:r>
            <a:r>
              <a:rPr lang="ru-RU" dirty="0"/>
              <a:t> е синус</a:t>
            </a:r>
          </a:p>
          <a:p>
            <a:r>
              <a:rPr lang="ru-RU" dirty="0" err="1"/>
              <a:t>Обясняваш</a:t>
            </a:r>
            <a:r>
              <a:rPr lang="ru-RU" dirty="0"/>
              <a:t> по </a:t>
            </a:r>
            <a:r>
              <a:rPr lang="ru-RU" dirty="0" err="1"/>
              <a:t>картинките</a:t>
            </a:r>
            <a:r>
              <a:rPr lang="ru-RU" dirty="0"/>
              <a:t> и за </a:t>
            </a:r>
            <a:r>
              <a:rPr lang="ru-RU" dirty="0" err="1"/>
              <a:t>двата</a:t>
            </a:r>
            <a:r>
              <a:rPr lang="ru-RU" dirty="0"/>
              <a:t> </a:t>
            </a:r>
            <a:r>
              <a:rPr lang="ru-RU" dirty="0" err="1"/>
              <a:t>салйда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044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Това което търсим е </a:t>
            </a:r>
            <a:r>
              <a:rPr lang="en-US" dirty="0"/>
              <a:t>depth vert</a:t>
            </a:r>
            <a:r>
              <a:rPr lang="bg-BG" dirty="0"/>
              <a:t>. Как го намираме по формулата която казахме по-горе. Реално ние вече имаме </a:t>
            </a:r>
            <a:r>
              <a:rPr lang="en-US" dirty="0"/>
              <a:t>x vert</a:t>
            </a:r>
            <a:r>
              <a:rPr lang="bg-BG" dirty="0"/>
              <a:t> както и позицията на играча. Изваждаме ги и делим на косинус.</a:t>
            </a:r>
          </a:p>
          <a:p>
            <a:r>
              <a:rPr lang="bg-BG" dirty="0"/>
              <a:t>После намираме </a:t>
            </a:r>
            <a:r>
              <a:rPr lang="en-US" dirty="0"/>
              <a:t>depth </a:t>
            </a:r>
            <a:r>
              <a:rPr lang="bg-BG" dirty="0" err="1"/>
              <a:t>верт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6890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/>
              <a:t>Обясняваш им по картинката</a:t>
            </a:r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2877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 </a:t>
            </a:r>
            <a:r>
              <a:rPr lang="ru-RU" dirty="0" err="1"/>
              <a:t>селдващите</a:t>
            </a:r>
            <a:r>
              <a:rPr lang="ru-RU" dirty="0"/>
              <a:t> </a:t>
            </a:r>
            <a:r>
              <a:rPr lang="ru-RU" dirty="0" err="1"/>
              <a:t>слайдове</a:t>
            </a:r>
            <a:r>
              <a:rPr lang="ru-RU" dirty="0"/>
              <a:t> </a:t>
            </a:r>
            <a:r>
              <a:rPr lang="ru-RU" dirty="0" err="1"/>
              <a:t>хоризонталс</a:t>
            </a:r>
            <a:r>
              <a:rPr lang="ru-RU" dirty="0"/>
              <a:t> им </a:t>
            </a:r>
            <a:r>
              <a:rPr lang="ru-RU" dirty="0" err="1"/>
              <a:t>обясняваш</a:t>
            </a:r>
            <a:r>
              <a:rPr lang="ru-RU" dirty="0"/>
              <a:t> по </a:t>
            </a:r>
            <a:r>
              <a:rPr lang="ru-RU" dirty="0" err="1"/>
              <a:t>картинката</a:t>
            </a:r>
            <a:r>
              <a:rPr lang="ru-RU" dirty="0"/>
              <a:t> и то слабо... </a:t>
            </a:r>
            <a:r>
              <a:rPr lang="ru-RU" dirty="0" err="1"/>
              <a:t>смис</a:t>
            </a:r>
            <a:r>
              <a:rPr lang="ru-RU" dirty="0"/>
              <a:t> от горе от горе </a:t>
            </a:r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A44EEB-51B5-4283-BDE1-0B3F40F65D8A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89283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342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3611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1454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3755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80601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1549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38424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186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1749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424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3785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45E6D09F-EFAC-494D-9D80-68ADCD78234D}" type="datetimeFigureOut">
              <a:rPr lang="bg-BG" smtClean="0"/>
              <a:t>13.11.2022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570830D8-3B62-45D3-9929-A79B97C9380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70737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00" r:id="rId9"/>
    <p:sldLayoutId id="2147484101" r:id="rId10"/>
    <p:sldLayoutId id="21474841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58EC10A-411D-7070-3633-4E08BE264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228" y="207963"/>
            <a:ext cx="10687574" cy="914400"/>
          </a:xfrm>
        </p:spPr>
        <p:txBody>
          <a:bodyPr>
            <a:noAutofit/>
          </a:bodyPr>
          <a:lstStyle/>
          <a:p>
            <a:r>
              <a:rPr lang="en-US" sz="6000" dirty="0"/>
              <a:t>Wolfenstein Copy Project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DEF06489-7DBD-2052-1E85-1D09D8206F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A233BBB-8980-9B0B-6D0D-A0F772D20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4" y="1122363"/>
            <a:ext cx="11730606" cy="57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23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482FC71-894C-EB1F-7E20-4A1627684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90804"/>
            <a:ext cx="10782300" cy="914400"/>
          </a:xfrm>
        </p:spPr>
        <p:txBody>
          <a:bodyPr/>
          <a:lstStyle/>
          <a:p>
            <a:pPr algn="ctr"/>
            <a:r>
              <a:rPr lang="en-US" sz="6000" dirty="0"/>
              <a:t>Horizontal down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5A8970E-F8ED-F1AF-7515-A60AEA7F6C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0905" y="1167205"/>
            <a:ext cx="5171095" cy="43725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in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angle(a)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sin(a) &gt;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dirty="0" err="1"/>
              <a:t>y_horizontal</a:t>
            </a:r>
            <a:endParaRPr lang="en-US" sz="2000" dirty="0"/>
          </a:p>
          <a:p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F948A1E-473C-11D1-F50D-E70C96DC4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7206"/>
            <a:ext cx="7020905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03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3E2BA2B-7BD7-DEFB-63F5-BBB1B0F6F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669" y="0"/>
            <a:ext cx="10782300" cy="798274"/>
          </a:xfrm>
        </p:spPr>
        <p:txBody>
          <a:bodyPr/>
          <a:lstStyle/>
          <a:p>
            <a:pPr algn="ctr"/>
            <a:r>
              <a:rPr lang="en-US" sz="6000" dirty="0"/>
              <a:t>Horizontal up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9DD5F166-2E92-2940-8DF6-898B65578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8484" y="1069951"/>
            <a:ext cx="5323516" cy="43154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in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angle(a)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cos(a)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dirty="0" err="1"/>
              <a:t>y_horizontal</a:t>
            </a:r>
            <a:endParaRPr lang="en-US" sz="2000" dirty="0"/>
          </a:p>
          <a:p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5801315-CCFA-044E-1EAC-3FBDCB845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951"/>
            <a:ext cx="686848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A5C13D9-7385-43E5-DE36-0586E3515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0"/>
            <a:ext cx="10782300" cy="809616"/>
          </a:xfrm>
        </p:spPr>
        <p:txBody>
          <a:bodyPr/>
          <a:lstStyle/>
          <a:p>
            <a:pPr algn="ctr"/>
            <a:r>
              <a:rPr lang="en-US" sz="6000" dirty="0"/>
              <a:t>Depth and x horizontal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CF278A4-7E69-D683-7797-A8DAA384F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7618" y="1005204"/>
            <a:ext cx="5944381" cy="35809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depth_hor</a:t>
            </a:r>
            <a:r>
              <a:rPr lang="en-US" sz="2000" dirty="0"/>
              <a:t> = (</a:t>
            </a:r>
            <a:r>
              <a:rPr lang="en-US" sz="2000" dirty="0" err="1"/>
              <a:t>y_hor</a:t>
            </a:r>
            <a:r>
              <a:rPr lang="en-US" sz="2000" dirty="0"/>
              <a:t> – oy) / sin(a)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x_hor</a:t>
            </a:r>
            <a:r>
              <a:rPr lang="en-US" sz="2000" dirty="0"/>
              <a:t> = ox + </a:t>
            </a:r>
            <a:r>
              <a:rPr lang="en-US" sz="2000" dirty="0" err="1"/>
              <a:t>depth_hor</a:t>
            </a:r>
            <a:r>
              <a:rPr lang="en-US" sz="2000" dirty="0"/>
              <a:t> * cos(a)</a:t>
            </a:r>
          </a:p>
          <a:p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DA092235-9194-029D-4B7C-064EA3DFE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204"/>
            <a:ext cx="6247619" cy="3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7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C1C2E4A6-C6D6-A7A9-1BFF-7F78B0A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84" y="92279"/>
            <a:ext cx="10782300" cy="806663"/>
          </a:xfrm>
        </p:spPr>
        <p:txBody>
          <a:bodyPr/>
          <a:lstStyle/>
          <a:p>
            <a:pPr algn="ctr"/>
            <a:r>
              <a:rPr lang="en-US" sz="6000" dirty="0"/>
              <a:t>Find next horizontals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C5DDDB2-245C-C5E2-E640-1D7DE774D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0272" y="898941"/>
            <a:ext cx="5761728" cy="482984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cos(a) = dx /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sin(a) = </a:t>
            </a:r>
            <a:r>
              <a:rPr lang="en-US" sz="2000" dirty="0" err="1"/>
              <a:t>dy</a:t>
            </a:r>
            <a:r>
              <a:rPr lang="en-US" sz="2000" dirty="0"/>
              <a:t> /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depth  = </a:t>
            </a:r>
            <a:r>
              <a:rPr lang="en-US" sz="2000" dirty="0" err="1"/>
              <a:t>dy</a:t>
            </a:r>
            <a:r>
              <a:rPr lang="en-US" sz="2000" dirty="0"/>
              <a:t> / sin(a)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dx = depth * cos(a)</a:t>
            </a: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2BA19A36-C952-98D9-27A5-C03B5EA12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942"/>
            <a:ext cx="6430272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6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BC5240-9A86-77CF-E9A8-5E2DEF265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0"/>
            <a:ext cx="10782300" cy="764718"/>
          </a:xfrm>
        </p:spPr>
        <p:txBody>
          <a:bodyPr/>
          <a:lstStyle/>
          <a:p>
            <a:pPr algn="ctr"/>
            <a:r>
              <a:rPr lang="en-US" sz="6000" dirty="0"/>
              <a:t>Screen distance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8A8DBC8D-1BEB-CE15-21E4-CE47E061D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9761" y="1006679"/>
            <a:ext cx="4982239" cy="1645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tan(</a:t>
            </a:r>
            <a:r>
              <a:rPr lang="en-US" sz="2000" dirty="0" err="1"/>
              <a:t>half_fov</a:t>
            </a:r>
            <a:r>
              <a:rPr lang="en-US" sz="2000" dirty="0"/>
              <a:t>) = </a:t>
            </a:r>
            <a:r>
              <a:rPr lang="en-US" sz="2000" dirty="0" err="1"/>
              <a:t>half_width</a:t>
            </a:r>
            <a:r>
              <a:rPr lang="en-US" sz="2000" dirty="0"/>
              <a:t> / </a:t>
            </a:r>
            <a:r>
              <a:rPr lang="en-US" sz="2000" dirty="0" err="1"/>
              <a:t>screen_d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Screen_d</a:t>
            </a:r>
            <a:r>
              <a:rPr lang="en-US" sz="2000" dirty="0"/>
              <a:t> = </a:t>
            </a:r>
            <a:r>
              <a:rPr lang="en-US" sz="2000" dirty="0" err="1"/>
              <a:t>half_width</a:t>
            </a:r>
            <a:r>
              <a:rPr lang="en-US" sz="2000" dirty="0"/>
              <a:t> / tan(</a:t>
            </a:r>
            <a:r>
              <a:rPr lang="en-US" sz="2000" dirty="0" err="1"/>
              <a:t>half_fov</a:t>
            </a:r>
            <a:r>
              <a:rPr lang="en-US" sz="2000" dirty="0"/>
              <a:t>)</a:t>
            </a: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C5E08EB1-FF3C-CE1F-857B-0D924D66A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679"/>
            <a:ext cx="7209761" cy="442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5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CAE7C4C-FFB9-FAA9-0731-0F397F84D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113" y="-75501"/>
            <a:ext cx="10782300" cy="932498"/>
          </a:xfrm>
        </p:spPr>
        <p:txBody>
          <a:bodyPr/>
          <a:lstStyle/>
          <a:p>
            <a:pPr algn="ctr"/>
            <a:r>
              <a:rPr lang="en-US" sz="6000" dirty="0"/>
              <a:t>Projection height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114A31A-C541-EE2F-5FC6-2CCB692F7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1061" y="1083500"/>
            <a:ext cx="5140939" cy="164592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Triangle similarity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Find projected height</a:t>
            </a:r>
            <a:endParaRPr lang="bg-BG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proj_height</a:t>
            </a:r>
            <a:r>
              <a:rPr lang="en-US" sz="2000" dirty="0"/>
              <a:t> = </a:t>
            </a:r>
            <a:r>
              <a:rPr lang="en-US" sz="2000" dirty="0" err="1"/>
              <a:t>screen_dist</a:t>
            </a:r>
            <a:r>
              <a:rPr lang="en-US" sz="2000" dirty="0"/>
              <a:t> / depth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716AACE8-214D-3085-D7CB-806F85C6C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3500"/>
            <a:ext cx="7051061" cy="44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A6E1337-C7B0-6AA1-DB71-6A87AD005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46" y="167780"/>
            <a:ext cx="10782300" cy="681684"/>
          </a:xfrm>
        </p:spPr>
        <p:txBody>
          <a:bodyPr/>
          <a:lstStyle/>
          <a:p>
            <a:pPr algn="ctr"/>
            <a:r>
              <a:rPr lang="en-US" sz="6000" dirty="0"/>
              <a:t>Look so far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66DA846-2645-03C9-4222-582343398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108F7859-036B-7D3A-3893-D3AF7B8A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" y="1104732"/>
            <a:ext cx="10715538" cy="51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5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0428C6A-E8C8-AF41-A555-935C6C90D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48" y="116126"/>
            <a:ext cx="10782300" cy="889078"/>
          </a:xfrm>
        </p:spPr>
        <p:txBody>
          <a:bodyPr/>
          <a:lstStyle/>
          <a:p>
            <a:pPr algn="ctr"/>
            <a:r>
              <a:rPr lang="en-US" sz="6000" dirty="0"/>
              <a:t>Textures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D785E81-5A0E-6CD5-89EC-D924A059A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8896" y="1005203"/>
            <a:ext cx="5483104" cy="306345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Divide textures into rectangles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Cut the same rectangles from texture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For each ray we </a:t>
            </a:r>
            <a:r>
              <a:rPr lang="en-US" sz="2000"/>
              <a:t>make subsurface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8D3D2AF5-E3FC-655A-E455-B9F6B4335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204"/>
            <a:ext cx="6044641" cy="450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2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CB46867-C025-6293-62F3-1642AF054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99348"/>
            <a:ext cx="10782300" cy="789885"/>
          </a:xfrm>
        </p:spPr>
        <p:txBody>
          <a:bodyPr/>
          <a:lstStyle/>
          <a:p>
            <a:pPr algn="ctr"/>
            <a:r>
              <a:rPr lang="en-US" sz="6000" dirty="0"/>
              <a:t>Texture offset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FF42ECCC-8223-303F-C87F-92D2A03FB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820" y="1098958"/>
            <a:ext cx="5565180" cy="446294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Calculating offset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Four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cos(a) &gt; 0 and cos(a)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off  = </a:t>
            </a:r>
            <a:r>
              <a:rPr lang="en-US" sz="2000" dirty="0" err="1"/>
              <a:t>y_vert</a:t>
            </a:r>
            <a:r>
              <a:rPr lang="en-US" sz="2000" dirty="0"/>
              <a:t> %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off = 1 – </a:t>
            </a:r>
            <a:r>
              <a:rPr lang="en-US" sz="2000" dirty="0" err="1"/>
              <a:t>y_vert</a:t>
            </a:r>
            <a:r>
              <a:rPr lang="en-US" sz="2000" dirty="0"/>
              <a:t> 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sin(a) &gt; 0 and sin(a)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off = 1 – </a:t>
            </a:r>
            <a:r>
              <a:rPr lang="en-US" sz="2000" dirty="0" err="1"/>
              <a:t>x_hor</a:t>
            </a:r>
            <a:r>
              <a:rPr lang="en-US" sz="2000" dirty="0"/>
              <a:t> %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bg-BG" sz="2000" dirty="0"/>
              <a:t>о</a:t>
            </a:r>
            <a:r>
              <a:rPr lang="en-US" sz="2000" dirty="0"/>
              <a:t>ff = </a:t>
            </a:r>
            <a:r>
              <a:rPr lang="en-US" sz="2000" dirty="0" err="1"/>
              <a:t>x_hor</a:t>
            </a:r>
            <a:r>
              <a:rPr lang="en-US" sz="2000" dirty="0"/>
              <a:t> % 1</a:t>
            </a: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FFC372D9-CFD3-88BB-FAD9-B21EF32B9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958"/>
            <a:ext cx="6534598" cy="416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B6AF3D03-64C0-36FC-4E5C-15393ABDC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948" y="0"/>
            <a:ext cx="10782300" cy="949276"/>
          </a:xfrm>
        </p:spPr>
        <p:txBody>
          <a:bodyPr/>
          <a:lstStyle/>
          <a:p>
            <a:pPr algn="ctr"/>
            <a:r>
              <a:rPr lang="en-US" sz="6000" dirty="0"/>
              <a:t>What we get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343744BA-9397-5772-138B-B3C248088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3A0A268-F815-15EE-7F01-A0612B474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1" y="949276"/>
            <a:ext cx="10231313" cy="52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2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855063A-8E7B-E8F7-2A7C-6C6C44823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5440" y="0"/>
            <a:ext cx="9418320" cy="108254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Ray casting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3A69312-3736-A46A-087A-F9D037668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36940" y="1371600"/>
            <a:ext cx="3655060" cy="54864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Usage in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DDA algorithm</a:t>
            </a:r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4AEC57DD-F34B-DEBF-7C0C-1791A5AC9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082548"/>
            <a:ext cx="810514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B55675B-04FB-73E6-A99E-5689A13FD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59" y="0"/>
            <a:ext cx="10782300" cy="831830"/>
          </a:xfrm>
        </p:spPr>
        <p:txBody>
          <a:bodyPr/>
          <a:lstStyle/>
          <a:p>
            <a:pPr algn="ctr"/>
            <a:r>
              <a:rPr lang="en-US" sz="6000" dirty="0"/>
              <a:t>Code implementation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7FB123C-CEDE-2B59-5ECB-218DF7857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AD8025A6-0102-18AF-51E4-7BD7B60E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75" y="989587"/>
            <a:ext cx="9119467" cy="58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27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1A72EE4-EFDF-7105-8DFE-E653500AF1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-1"/>
            <a:ext cx="10782300" cy="956345"/>
          </a:xfrm>
        </p:spPr>
        <p:txBody>
          <a:bodyPr/>
          <a:lstStyle/>
          <a:p>
            <a:pPr algn="ctr"/>
            <a:r>
              <a:rPr lang="en-US" sz="6000" dirty="0"/>
              <a:t>Additional features and questions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205DBD81-A133-62C6-6DB6-4655421521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3798" y="956343"/>
            <a:ext cx="4298772" cy="4999839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Menu			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Loading and Saving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Options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Option saving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Hard and easy difficulty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Three weapons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Three types of ammo</a:t>
            </a:r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Armor and health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bg-BG" sz="2000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16590687-83AB-74F6-0919-528674189C09}"/>
              </a:ext>
            </a:extLst>
          </p:cNvPr>
          <p:cNvSpPr txBox="1"/>
          <p:nvPr/>
        </p:nvSpPr>
        <p:spPr>
          <a:xfrm>
            <a:off x="6062358" y="956343"/>
            <a:ext cx="5025004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Five kinds collectables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 Responsiveness</a:t>
            </a:r>
            <a:endParaRPr lang="en-US" sz="2000" b="0" i="0" dirty="0">
              <a:solidFill>
                <a:srgbClr val="202124"/>
              </a:solidFill>
              <a:effectLst/>
              <a:latin typeface="Google San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HUD</a:t>
            </a:r>
            <a:endParaRPr lang="en-US" sz="2000" dirty="0">
              <a:latin typeface="+mj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Two types of enemies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Two types of win conditions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Loot barrels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Sprites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End game screen and statistics</a:t>
            </a:r>
          </a:p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3172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68A66E90-9B2C-0101-721E-F6FC46027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4889"/>
            <a:ext cx="9418320" cy="10571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With </a:t>
            </a:r>
            <a:r>
              <a:rPr lang="en-US" sz="6000" dirty="0"/>
              <a:t>vs</a:t>
            </a:r>
            <a:r>
              <a:rPr lang="en-US" dirty="0"/>
              <a:t> </a:t>
            </a:r>
            <a:r>
              <a:rPr lang="en-US" sz="6700" dirty="0"/>
              <a:t>without</a:t>
            </a:r>
            <a:r>
              <a:rPr lang="en-US" dirty="0"/>
              <a:t> DDA</a:t>
            </a:r>
            <a:endParaRPr lang="bg-BG" dirty="0"/>
          </a:p>
        </p:txBody>
      </p:sp>
      <p:sp>
        <p:nvSpPr>
          <p:cNvPr id="11" name="Подзаглавие 10">
            <a:extLst>
              <a:ext uri="{FF2B5EF4-FFF2-40B4-BE49-F238E27FC236}">
                <a16:creationId xmlns:a16="http://schemas.microsoft.com/office/drawing/2014/main" id="{0EE29004-C209-8F0E-2E3C-41C9D9BBC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5270500"/>
            <a:ext cx="9418320" cy="1221740"/>
          </a:xfrm>
        </p:spPr>
        <p:txBody>
          <a:bodyPr/>
          <a:lstStyle/>
          <a:p>
            <a:endParaRPr lang="bg-BG" dirty="0"/>
          </a:p>
        </p:txBody>
      </p:sp>
      <p:pic>
        <p:nvPicPr>
          <p:cNvPr id="8" name="Контейнер за съдържание 7">
            <a:extLst>
              <a:ext uri="{FF2B5EF4-FFF2-40B4-BE49-F238E27FC236}">
                <a16:creationId xmlns:a16="http://schemas.microsoft.com/office/drawing/2014/main" id="{61BB1BA7-55A4-A2D2-C307-E0BB7073F37C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125"/>
            <a:ext cx="4479925" cy="3635375"/>
          </a:xfrm>
        </p:spPr>
      </p:pic>
      <p:pic>
        <p:nvPicPr>
          <p:cNvPr id="10" name="Контейнер за съдържание 9">
            <a:extLst>
              <a:ext uri="{FF2B5EF4-FFF2-40B4-BE49-F238E27FC236}">
                <a16:creationId xmlns:a16="http://schemas.microsoft.com/office/drawing/2014/main" id="{E7AED4E3-6374-5348-6AE0-33EC2A6BD87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88" y="1127125"/>
            <a:ext cx="4481512" cy="3582988"/>
          </a:xfrm>
        </p:spPr>
      </p:pic>
    </p:spTree>
    <p:extLst>
      <p:ext uri="{BB962C8B-B14F-4D97-AF65-F5344CB8AC3E}">
        <p14:creationId xmlns:p14="http://schemas.microsoft.com/office/powerpoint/2010/main" val="27013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2198164-FDA0-4130-0F8A-22FC14129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372" y="60960"/>
            <a:ext cx="9418320" cy="99364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/>
              <a:t>Basic</a:t>
            </a:r>
            <a:r>
              <a:rPr lang="en-US" dirty="0"/>
              <a:t> </a:t>
            </a:r>
            <a:r>
              <a:rPr lang="en-US" sz="6700" dirty="0"/>
              <a:t>math</a:t>
            </a:r>
            <a:endParaRPr lang="bg-BG" sz="67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70AA7A33-769A-699E-5191-46E8F97AFA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9F39ED8B-4C59-7CBE-27FB-5015A3067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10" y="1054608"/>
            <a:ext cx="9418320" cy="27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78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D567B50-4305-1B0D-ED71-3A2BB57EA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0"/>
            <a:ext cx="9418320" cy="1031748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Explanation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EFAF426D-F87E-B6E1-1E07-51ED63B23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358" y="1031747"/>
            <a:ext cx="5606642" cy="36157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cos(𝑎) = ⅆ𝑥 ∕ ⅆ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sin(𝑎) = ⅆ𝑦 / ⅆ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ⅆ = ⅆ𝑥 / cos(𝑎)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ⅆ𝑦 = ⅆ / sin(𝑎) </a:t>
            </a:r>
            <a:endParaRPr lang="bg-BG" sz="2000" dirty="0"/>
          </a:p>
        </p:txBody>
      </p:sp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1D9C2828-407F-05F3-0659-2C0E4980D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0" y="1052809"/>
            <a:ext cx="6000000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18E361B-F71F-AFCF-0C34-993517E67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15" y="109057"/>
            <a:ext cx="10782300" cy="780176"/>
          </a:xfrm>
        </p:spPr>
        <p:txBody>
          <a:bodyPr/>
          <a:lstStyle/>
          <a:p>
            <a:pPr algn="ctr"/>
            <a:r>
              <a:rPr lang="en-US" sz="6000" dirty="0"/>
              <a:t>Player in tiles right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B619A0E0-3E91-1AC3-E162-23F58C33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900" y="1005203"/>
            <a:ext cx="5499100" cy="435536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position in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Define player angle(a)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 cos(a) &gt;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dirty="0" err="1"/>
              <a:t>x_vert</a:t>
            </a:r>
            <a:endParaRPr lang="en-US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F842F3B-B52C-1F7B-7EB9-3933554B8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204"/>
            <a:ext cx="6565900" cy="52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9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F81D291-0F35-43B4-B42E-B2E46D386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404" y="81280"/>
            <a:ext cx="10782300" cy="956733"/>
          </a:xfrm>
        </p:spPr>
        <p:txBody>
          <a:bodyPr/>
          <a:lstStyle/>
          <a:p>
            <a:pPr algn="ctr"/>
            <a:r>
              <a:rPr lang="en-US" sz="6000" dirty="0"/>
              <a:t>Player in tiles left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5602F4CC-51B3-B009-65B3-D61FC76E0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9276" y="1161875"/>
            <a:ext cx="5912724" cy="38715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Define player position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Define player position in map 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Define player angle(a)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Check cos(a) &lt;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dirty="0" err="1"/>
              <a:t>x_vert</a:t>
            </a:r>
            <a:endParaRPr lang="en-US" sz="2000" dirty="0"/>
          </a:p>
          <a:p>
            <a:endParaRPr lang="bg-BG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56E4CC3F-D1F9-8E1E-11AD-5B5CF9681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3" y="1147744"/>
            <a:ext cx="6210593" cy="45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28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8630361-666E-6514-C4A4-BFE9B5AD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139818"/>
            <a:ext cx="10782300" cy="865386"/>
          </a:xfrm>
        </p:spPr>
        <p:txBody>
          <a:bodyPr/>
          <a:lstStyle/>
          <a:p>
            <a:pPr algn="ctr"/>
            <a:r>
              <a:rPr lang="en-US" sz="6000" dirty="0"/>
              <a:t>Depth and y vertical 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C2BD2668-FB9A-6272-DBA8-10D3D5892B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9957" y="1087619"/>
            <a:ext cx="5152043" cy="16459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n-NO" sz="2000" dirty="0"/>
              <a:t>depth_vert = (x_vert – ox) / cos(a)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n-NO" sz="2000" dirty="0"/>
              <a:t>y_vert = oy + depth_vert * sin(a) </a:t>
            </a: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6847D67E-ADFE-0285-C0B6-EBAC65C97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705"/>
            <a:ext cx="703995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D695BB5-7E82-8315-E388-D2613C93C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0"/>
            <a:ext cx="10782300" cy="889233"/>
          </a:xfrm>
        </p:spPr>
        <p:txBody>
          <a:bodyPr/>
          <a:lstStyle/>
          <a:p>
            <a:pPr algn="ctr"/>
            <a:r>
              <a:rPr lang="en-US" sz="6000" dirty="0"/>
              <a:t> Next vertical points</a:t>
            </a:r>
            <a:endParaRPr lang="bg-BG" sz="6000" dirty="0"/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C468B02-F3BB-57A6-75C3-820B56E120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2011" y="889233"/>
            <a:ext cx="4589989" cy="30368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cos(a) = dx /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sin(a) = </a:t>
            </a:r>
            <a:r>
              <a:rPr lang="en-US" sz="2000" dirty="0" err="1"/>
              <a:t>dy</a:t>
            </a:r>
            <a:r>
              <a:rPr lang="en-US" sz="2000" dirty="0"/>
              <a:t> / depth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depth = dx / cos(a)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dy</a:t>
            </a:r>
            <a:r>
              <a:rPr lang="en-US" sz="2000" dirty="0"/>
              <a:t> = depth * sin(a)</a:t>
            </a:r>
            <a:endParaRPr lang="bg-BG" sz="2000" dirty="0"/>
          </a:p>
        </p:txBody>
      </p:sp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0954C6C9-5695-2A7F-261D-75654FB4D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9233"/>
            <a:ext cx="760201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7256"/>
      </p:ext>
    </p:extLst>
  </p:cSld>
  <p:clrMapOvr>
    <a:masterClrMapping/>
  </p:clrMapOvr>
</p:sld>
</file>

<file path=ppt/theme/theme1.xml><?xml version="1.0" encoding="utf-8"?>
<a:theme xmlns:a="http://schemas.openxmlformats.org/drawingml/2006/main" name="Столичен">
  <a:themeElements>
    <a:clrScheme name="Столичен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Столичен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Столичен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TM03457491[[fn=Столичен]]</Template>
  <TotalTime>305</TotalTime>
  <Words>934</Words>
  <Application>Microsoft Office PowerPoint</Application>
  <PresentationFormat>Широк екран</PresentationFormat>
  <Paragraphs>156</Paragraphs>
  <Slides>21</Slides>
  <Notes>17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Столичен</vt:lpstr>
      <vt:lpstr>Wolfenstein Copy Project</vt:lpstr>
      <vt:lpstr>Ray casting</vt:lpstr>
      <vt:lpstr>With vs without DDA</vt:lpstr>
      <vt:lpstr>Basic math</vt:lpstr>
      <vt:lpstr>Explanation</vt:lpstr>
      <vt:lpstr>Player in tiles right</vt:lpstr>
      <vt:lpstr>Player in tiles left</vt:lpstr>
      <vt:lpstr>Depth and y vertical </vt:lpstr>
      <vt:lpstr> Next vertical points</vt:lpstr>
      <vt:lpstr>Horizontal down</vt:lpstr>
      <vt:lpstr>Horizontal up</vt:lpstr>
      <vt:lpstr>Depth and x horizontal</vt:lpstr>
      <vt:lpstr>Find next horizontals</vt:lpstr>
      <vt:lpstr>Screen distance</vt:lpstr>
      <vt:lpstr>Projection height</vt:lpstr>
      <vt:lpstr>Look so far</vt:lpstr>
      <vt:lpstr>Textures</vt:lpstr>
      <vt:lpstr>Texture offset</vt:lpstr>
      <vt:lpstr>What we get</vt:lpstr>
      <vt:lpstr>Code implementation</vt:lpstr>
      <vt:lpstr>Additional features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Wolfenstein Copy Project</dc:title>
  <dc:creator>Peter Popmihailov</dc:creator>
  <cp:lastModifiedBy>Peter Popmihailov</cp:lastModifiedBy>
  <cp:revision>3</cp:revision>
  <dcterms:created xsi:type="dcterms:W3CDTF">2022-11-13T09:56:06Z</dcterms:created>
  <dcterms:modified xsi:type="dcterms:W3CDTF">2022-11-13T19:51:48Z</dcterms:modified>
</cp:coreProperties>
</file>